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5" r:id="rId11"/>
    <p:sldId id="267" r:id="rId12"/>
    <p:sldId id="268" r:id="rId13"/>
    <p:sldId id="273" r:id="rId14"/>
    <p:sldId id="269" r:id="rId15"/>
    <p:sldId id="270" r:id="rId16"/>
    <p:sldId id="271" r:id="rId17"/>
    <p:sldId id="272" r:id="rId18"/>
    <p:sldId id="274" r:id="rId19"/>
    <p:sldId id="276" r:id="rId20"/>
    <p:sldId id="277" r:id="rId21"/>
    <p:sldId id="278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3BBFF-77C1-4BF1-A3B2-2505841100BA}" type="datetimeFigureOut">
              <a:rPr lang="en-US" dirty="0"/>
              <a:t>7/8/2017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3879-1153-42D3-8EC7-7A3CC94658D3}" type="datetimeFigureOut">
              <a:rPr lang="en-US" dirty="0"/>
              <a:t>7/8/2017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E1496-D8B1-4FDC-98A5-AD2561A2EE12}" type="datetimeFigureOut">
              <a:rPr lang="en-US" dirty="0"/>
              <a:t>7/8/2017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D3855-5B08-4570-810C-DE4498675D2C}" type="datetimeFigureOut">
              <a:rPr lang="en-US" dirty="0"/>
              <a:t>7/8/2017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1B1A-3400-4A09-B018-5620D6ADA4AF}" type="datetimeFigureOut">
              <a:rPr lang="en-US" dirty="0"/>
              <a:t>7/8/2017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EE65E-8B04-4250-B4A9-5C65F355F1A2}" type="datetimeFigureOut">
              <a:rPr lang="en-US" dirty="0"/>
              <a:t>7/8/2017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5881F-8E44-4F15-AB98-80B7869E49CA}" type="datetimeFigureOut">
              <a:rPr lang="en-US" dirty="0"/>
              <a:t>7/8/2017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D2069-43FA-49C5-9F0E-58E1EB237AEF}" type="datetimeFigureOut">
              <a:rPr lang="en-US" dirty="0"/>
              <a:t>7/8/2017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C05854CA-19F4-4771-B6A2-DA5C0742B220}" type="datetimeFigureOut">
              <a:rPr lang="en-US" dirty="0"/>
              <a:t>7/8/2017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D2BB1-BB31-4EB8-A961-18800A74EAA8}" type="datetimeFigureOut">
              <a:rPr lang="en-US" dirty="0"/>
              <a:t>7/8/2017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0B886-74BB-4D5E-9EA9-584482FE40E6}" type="datetimeFigureOut">
              <a:rPr lang="en-US" dirty="0"/>
              <a:t>7/8/2017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4CCD1-3502-4C30-947C-75FC88992007}" type="datetimeFigureOut">
              <a:rPr lang="en-US" dirty="0"/>
              <a:t>7/8/2017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B797A-E8AF-4231-9C64-308C5BB9ED3E}" type="datetimeFigureOut">
              <a:rPr lang="en-US" dirty="0"/>
              <a:t>7/8/2017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24146-07E2-48CA-8629-5887ED47FCDB}" type="datetimeFigureOut">
              <a:rPr lang="en-US" dirty="0"/>
              <a:t>7/8/2017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7E718-B4F0-433E-A285-0013249184C0}" type="datetimeFigureOut">
              <a:rPr lang="en-US" dirty="0"/>
              <a:t>7/8/2017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44C4-3D72-4D6E-86A4-F5491DC49E6D}" type="datetimeFigureOut">
              <a:rPr lang="en-US" dirty="0"/>
              <a:t>7/8/2017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EA14-E6AC-4B59-973C-7A06B0EDE3E3}" type="datetimeFigureOut">
              <a:rPr lang="en-US" dirty="0"/>
              <a:t>7/8/2017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B3B3F-C0CE-47CB-BCED-F49A710726FF}" type="datetimeFigureOut">
              <a:rPr lang="en-US" dirty="0"/>
              <a:t>7/8/2017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SCIENTIFIC METHOD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 SERIES OF STEPS FOLLOWED TO SOLVE A PROBLEM</a:t>
            </a:r>
          </a:p>
        </p:txBody>
      </p:sp>
    </p:spTree>
    <p:extLst>
      <p:ext uri="{BB962C8B-B14F-4D97-AF65-F5344CB8AC3E}">
        <p14:creationId xmlns:p14="http://schemas.microsoft.com/office/powerpoint/2010/main" val="26335828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WILL BE OBSERVED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 THE COUNTER: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u="sng" dirty="0"/>
              <a:t>COLOR</a:t>
            </a:r>
            <a:r>
              <a:rPr lang="en-US" sz="2000" dirty="0"/>
              <a:t>:  YELLOW RIPE AND NOT GREEN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u="sng" dirty="0"/>
              <a:t>BRUISING:  </a:t>
            </a:r>
            <a:r>
              <a:rPr lang="en-US" sz="2000" dirty="0"/>
              <a:t>NO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u="sng" dirty="0"/>
              <a:t>FRUIT FEELS</a:t>
            </a:r>
            <a:r>
              <a:rPr lang="en-US" sz="2000" dirty="0"/>
              <a:t>: FIRM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u="sng" dirty="0"/>
              <a:t>SKIN FEELS</a:t>
            </a:r>
            <a:r>
              <a:rPr lang="en-US" sz="2000" dirty="0"/>
              <a:t>: THICK AND STURDY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u="sng" dirty="0"/>
              <a:t>ADDITIONAL OBSERVATIONS</a:t>
            </a:r>
            <a:r>
              <a:rPr lang="en-US" sz="2000" dirty="0"/>
              <a:t>: NOT ATTACHED IN A BUNCH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u="sng" dirty="0"/>
              <a:t>SIZE</a:t>
            </a:r>
            <a:r>
              <a:rPr lang="en-US" sz="2000"/>
              <a:t>: 8 AND 8.5</a:t>
            </a:r>
            <a:endParaRPr lang="en-US" sz="2000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IN THE FRIDGE: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u="sng" dirty="0"/>
              <a:t>COLOR</a:t>
            </a:r>
            <a:r>
              <a:rPr lang="en-US" sz="2000" dirty="0"/>
              <a:t>:  YELLOW RIPE AND NOT GREEN</a:t>
            </a:r>
          </a:p>
          <a:p>
            <a:pPr marL="0" indent="0">
              <a:buNone/>
            </a:pPr>
            <a:r>
              <a:rPr lang="en-US" sz="2000" u="sng" dirty="0"/>
              <a:t>BRUISING:  </a:t>
            </a:r>
            <a:r>
              <a:rPr lang="en-US" sz="2000" dirty="0"/>
              <a:t>NO</a:t>
            </a:r>
          </a:p>
          <a:p>
            <a:pPr marL="0" indent="0">
              <a:buNone/>
            </a:pPr>
            <a:r>
              <a:rPr lang="en-US" sz="2000" u="sng" dirty="0"/>
              <a:t>FRUIT FEELS</a:t>
            </a:r>
            <a:r>
              <a:rPr lang="en-US" sz="2000" dirty="0"/>
              <a:t>: FIRM</a:t>
            </a:r>
          </a:p>
          <a:p>
            <a:pPr marL="0" indent="0">
              <a:buNone/>
            </a:pPr>
            <a:r>
              <a:rPr lang="en-US" sz="2000" u="sng" dirty="0"/>
              <a:t>SKIN FEELS</a:t>
            </a:r>
            <a:r>
              <a:rPr lang="en-US" sz="2000" dirty="0"/>
              <a:t>: THICK AND STURDY</a:t>
            </a:r>
          </a:p>
          <a:p>
            <a:pPr marL="0" indent="0">
              <a:buNone/>
            </a:pPr>
            <a:r>
              <a:rPr lang="en-US" sz="2000" u="sng" dirty="0"/>
              <a:t>ADDITIONAL OBSERVATIONS</a:t>
            </a:r>
            <a:r>
              <a:rPr lang="en-US" sz="2000" dirty="0"/>
              <a:t>: NOT ATTACHED IN A BUNCH</a:t>
            </a:r>
          </a:p>
          <a:p>
            <a:pPr marL="0" indent="0">
              <a:buNone/>
            </a:pPr>
            <a:r>
              <a:rPr lang="en-US" sz="2000" u="sng" dirty="0"/>
              <a:t>SIZE</a:t>
            </a:r>
            <a:r>
              <a:rPr lang="en-US" sz="2000" dirty="0"/>
              <a:t>: 8.5 AND 9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9590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BANANAS ARE READY FOR TESTING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REFRIGERATOR TEMPERATURE</a:t>
            </a:r>
          </a:p>
          <a:p>
            <a:r>
              <a:rPr lang="en-US" dirty="0"/>
              <a:t>35 TO 40 DEGREES </a:t>
            </a:r>
          </a:p>
          <a:p>
            <a:r>
              <a:rPr lang="en-US" dirty="0"/>
              <a:t>COUNTER OR ROOM TEMPERATURE </a:t>
            </a:r>
          </a:p>
          <a:p>
            <a:r>
              <a:rPr lang="en-US" dirty="0"/>
              <a:t>70 TO 75 DEGREES</a:t>
            </a:r>
          </a:p>
          <a:p>
            <a:r>
              <a:rPr lang="en-US" dirty="0"/>
              <a:t>BANANAS WILL BE OBSERVED IN THE CONTROLLED CONDITIONS FOR 5 DAYS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6202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DAY 2:  OBSERVATIONS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1332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DAY 1:  OBSERVATIONS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BANANAS ARE YELLOW IN COLOR</a:t>
            </a:r>
          </a:p>
          <a:p>
            <a:r>
              <a:rPr lang="en-US" dirty="0"/>
              <a:t>NO BRUISING</a:t>
            </a:r>
          </a:p>
          <a:p>
            <a:r>
              <a:rPr lang="en-US" dirty="0"/>
              <a:t>FIRM</a:t>
            </a:r>
          </a:p>
          <a:p>
            <a:r>
              <a:rPr lang="en-US" dirty="0"/>
              <a:t>SKIN FEELS THICK AND STURDY</a:t>
            </a:r>
          </a:p>
          <a:p>
            <a:r>
              <a:rPr lang="en-US" dirty="0"/>
              <a:t>RIPE AND NOT GREEN</a:t>
            </a:r>
          </a:p>
          <a:p>
            <a:r>
              <a:rPr lang="en-US" dirty="0"/>
              <a:t>ATTACHED IN A BUNCH</a:t>
            </a:r>
          </a:p>
          <a:p>
            <a:r>
              <a:rPr lang="en-US" dirty="0"/>
              <a:t>SIMILAR IN SIZE</a:t>
            </a:r>
          </a:p>
          <a:p>
            <a:r>
              <a:rPr lang="en-US" dirty="0"/>
              <a:t>ALL ARE ROOM TEMPERATURE (65 DEGREES) FROM THE GROCERY STORE</a:t>
            </a:r>
          </a:p>
        </p:txBody>
      </p:sp>
    </p:spTree>
    <p:extLst>
      <p:ext uri="{BB962C8B-B14F-4D97-AF65-F5344CB8AC3E}">
        <p14:creationId xmlns:p14="http://schemas.microsoft.com/office/powerpoint/2010/main" val="17041753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DAY 3:  OBSERVATIONS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5014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DAY 4:  OBSERVATIONS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4952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DAY 5:  OBSERVATIONS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5591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ANALYZE THE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ONCE SCIENTISTS FINISH THEIR TESTS, THEY MUST ANALYZE THE RESULTS.</a:t>
            </a:r>
          </a:p>
          <a:p>
            <a:pPr marL="0" indent="0">
              <a:buNone/>
            </a:pPr>
            <a:r>
              <a:rPr lang="en-US" dirty="0"/>
              <a:t>THIS MAY BE DONE WITH CHARTS AND GRAPHS TO ORGANIZE AND SUMMARIZE THEIR DATA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0716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DRAW A 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AFTER ANALYZING THE RESULTS OF THEIR TESTS, SCIENTISTS MUST CONCLUDE WHETHER THE RESULTS SUPPORTED THE HYPOTHESIS.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BASED ON THE OBSERVATIONS WHICH BANANAS STAYED FRESH LONGER?</a:t>
            </a:r>
          </a:p>
        </p:txBody>
      </p:sp>
    </p:spTree>
    <p:extLst>
      <p:ext uri="{BB962C8B-B14F-4D97-AF65-F5344CB8AC3E}">
        <p14:creationId xmlns:p14="http://schemas.microsoft.com/office/powerpoint/2010/main" val="18104344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BANANA EXPERIMENT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HYPOTHESIS:</a:t>
            </a:r>
          </a:p>
          <a:p>
            <a:pPr marL="0" indent="0">
              <a:buNone/>
            </a:pPr>
            <a:r>
              <a:rPr lang="en-US" i="1" dirty="0"/>
              <a:t>DOES STORING BANANAS IN THE REFRIGERATOR KEEP THEM FRESHER LONGER THAN STORING THEM ON THE COUNTER?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CONCLUSION:</a:t>
            </a:r>
          </a:p>
        </p:txBody>
      </p:sp>
    </p:spTree>
    <p:extLst>
      <p:ext uri="{BB962C8B-B14F-4D97-AF65-F5344CB8AC3E}">
        <p14:creationId xmlns:p14="http://schemas.microsoft.com/office/powerpoint/2010/main" val="2742210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SCIENTIFIC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WHEN SCIENTISTS OBSERVE THE NATURAL WORLD THEY OFTEN THINK OF A QUESTION OR PROBLEM THAT NEEDS TO BE SOLVED…..</a:t>
            </a:r>
          </a:p>
          <a:p>
            <a:r>
              <a:rPr lang="en-US" dirty="0"/>
              <a:t>SCIENTISTS CANNOT JUST GUESS. THEY HAVE TO SOLVE THE PROBLEM BY FOLLOWING A SERIES OF STEPS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THERE IS NO SET PROCEDURE AND NOT ALL OF THE STEPS ARE ALWAYS USED!</a:t>
            </a:r>
          </a:p>
          <a:p>
            <a:r>
              <a:rPr lang="en-US" dirty="0"/>
              <a:t>SOMETIMES THE STEPS ARE REPEATED SEVERAL TIMES!</a:t>
            </a:r>
          </a:p>
          <a:p>
            <a:r>
              <a:rPr lang="en-US" dirty="0"/>
              <a:t>THE GOAL:  TO COME UP WITH RELIABLE ANSWERS AND SOLUTIONS!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1797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COMMUNICATE THE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AFTER FINISHING AN INVESTIGATION, SCIENTISTS COMMUNICATE THEIR RESULTS.  </a:t>
            </a:r>
          </a:p>
          <a:p>
            <a:r>
              <a:rPr lang="en-US" dirty="0"/>
              <a:t>BY SHARING, THIS HELPS OTHER SCIENTISTS THAT WANT TO STUDY THE SAME PHENOMENA</a:t>
            </a:r>
          </a:p>
          <a:p>
            <a:r>
              <a:rPr lang="en-US" dirty="0"/>
              <a:t>JUST BECAUSE THE EXPERIMENT IS OVER DOES NOT MEAN THE CASE IS CLOSED.</a:t>
            </a:r>
          </a:p>
          <a:p>
            <a:r>
              <a:rPr lang="en-US" dirty="0"/>
              <a:t>IN UNIT 2 WE WILL LISTEN TO A TED TALK THAT DEALS WITH COMMUNICATING RESULTS AND WHY IT IS SO IMPORTANT FOR THE SCIENTIFIC COMMUNITY!</a:t>
            </a:r>
          </a:p>
        </p:txBody>
      </p:sp>
    </p:spTree>
    <p:extLst>
      <p:ext uri="{BB962C8B-B14F-4D97-AF65-F5344CB8AC3E}">
        <p14:creationId xmlns:p14="http://schemas.microsoft.com/office/powerpoint/2010/main" val="30183566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NOW IT’S YOUR TURN….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WITH YOUR TABLE MEMBERS…</a:t>
            </a:r>
          </a:p>
          <a:p>
            <a:r>
              <a:rPr lang="en-US" dirty="0"/>
              <a:t>DISCUSS AND DECIDE WHAT QUESTION WOULD YOU LIKE TO USE THE SCIENTIFIC METHOD TO SOLVE</a:t>
            </a:r>
          </a:p>
          <a:p>
            <a:r>
              <a:rPr lang="en-US" dirty="0"/>
              <a:t>REMEMBER:  THE QUESTION MUST BE TESTABLE AND ABLE TO SOLVE IN A FEW DAYS</a:t>
            </a:r>
          </a:p>
          <a:p>
            <a:r>
              <a:rPr lang="en-US" dirty="0"/>
              <a:t>WHEN YOU HAVE YOUR QUESTION, HAVE ONE PERSON IN YOUR GROUP RAISE YOUR HAND AND I WILL APPROVE IT FOR YOU TO BEGIN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583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ASK A QUESTION ???????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ASKING A QUESTION HELPS FOCUS THE PURPOSE OF AN INVESTIGATION</a:t>
            </a:r>
          </a:p>
          <a:p>
            <a:r>
              <a:rPr lang="en-US" dirty="0"/>
              <a:t>THE QUESTION NEEDS TO SUCH THAT IT COULD BE TESTED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617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MS. AYERS’ QUESTION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DOES STORING BANANAS IN THE REFRIGERATOR KEEP THEM FRESHER LONGER THAN STORING THEM ON THE COUNTER?</a:t>
            </a:r>
          </a:p>
        </p:txBody>
      </p:sp>
    </p:spTree>
    <p:extLst>
      <p:ext uri="{BB962C8B-B14F-4D97-AF65-F5344CB8AC3E}">
        <p14:creationId xmlns:p14="http://schemas.microsoft.com/office/powerpoint/2010/main" val="3432526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FORMING A HYPOTHESIS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u="sng" dirty="0"/>
              <a:t>HYPOTHESIS</a:t>
            </a:r>
            <a:r>
              <a:rPr lang="en-US" dirty="0"/>
              <a:t> IS AN EXPLANATION THAT IS BASED ON PRIOR SCIENTIFIC RESEARCH OR OBSERVATIONS AND CAN BE TESTED</a:t>
            </a:r>
          </a:p>
          <a:p>
            <a:r>
              <a:rPr lang="en-US" dirty="0"/>
              <a:t>AKA “AN EDUCATED GUESS”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MS AYERS’BANANA HYPOTHESIS:</a:t>
            </a:r>
          </a:p>
          <a:p>
            <a:pPr marL="0" indent="0">
              <a:buNone/>
            </a:pPr>
            <a:r>
              <a:rPr lang="en-US" i="1" dirty="0"/>
              <a:t>BANANAS STORED IN THE REFRIGERATOR WILL STAY FRESH LONGER THAN BANANAS ON THE COUNTER BECAUSE THE COLDER TEMPERATURE WILL SLOW THE DECOMPOSITION OF THE FRUIT</a:t>
            </a:r>
          </a:p>
        </p:txBody>
      </p:sp>
    </p:spTree>
    <p:extLst>
      <p:ext uri="{BB962C8B-B14F-4D97-AF65-F5344CB8AC3E}">
        <p14:creationId xmlns:p14="http://schemas.microsoft.com/office/powerpoint/2010/main" val="935632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THE HYPOTHESIS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ONCE THE HYPOTHESIS IS FORMED IT MUST BE TESTED.  SCIENTIST TEST HYPOTHESIS BY GATHERING DATA</a:t>
            </a:r>
          </a:p>
        </p:txBody>
      </p:sp>
    </p:spTree>
    <p:extLst>
      <p:ext uri="{BB962C8B-B14F-4D97-AF65-F5344CB8AC3E}">
        <p14:creationId xmlns:p14="http://schemas.microsoft.com/office/powerpoint/2010/main" val="335007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THE HYPOTHESIS:  </a:t>
            </a:r>
            <a:br>
              <a:rPr lang="en-US" dirty="0"/>
            </a:br>
            <a:r>
              <a:rPr lang="en-US" dirty="0"/>
              <a:t>CONTROLLED EXPERIMENT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</a:t>
            </a:r>
            <a:r>
              <a:rPr lang="en-US" u="sng" dirty="0"/>
              <a:t>CONTROLLED EXPERIMENT </a:t>
            </a:r>
            <a:r>
              <a:rPr lang="en-US" dirty="0"/>
              <a:t>IS AN EXPERIMENT THAT TESTS ONLY ONE VARIABLE AT A TIME.  </a:t>
            </a:r>
          </a:p>
          <a:p>
            <a:r>
              <a:rPr lang="en-US" dirty="0"/>
              <a:t>ALL OTHER VARIABLES REMAIN CONSTANT.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TESTING THE BANANA HYPOTHESIS:</a:t>
            </a:r>
          </a:p>
          <a:p>
            <a:pPr marL="0" indent="0">
              <a:buNone/>
            </a:pPr>
            <a:r>
              <a:rPr lang="en-US" i="1" dirty="0"/>
              <a:t>4 BANANAS ARE PURCHASED IN ONE BUNCH TOGETHER 7/8/17</a:t>
            </a:r>
          </a:p>
          <a:p>
            <a:pPr marL="0" indent="0">
              <a:buNone/>
            </a:pPr>
            <a:r>
              <a:rPr lang="en-US" i="1" dirty="0"/>
              <a:t>2 OF THE BANANAS (WITH STICKERS) ARE PLACED IN THE REFRIGERATOR </a:t>
            </a:r>
          </a:p>
          <a:p>
            <a:pPr marL="0" indent="0">
              <a:buNone/>
            </a:pPr>
            <a:r>
              <a:rPr lang="en-US" i="1" dirty="0"/>
              <a:t>2 OF THE BANANAS (WITHOUT STICKERS) ARE PLACED IN THE COUNTER</a:t>
            </a:r>
          </a:p>
        </p:txBody>
      </p:sp>
    </p:spTree>
    <p:extLst>
      <p:ext uri="{BB962C8B-B14F-4D97-AF65-F5344CB8AC3E}">
        <p14:creationId xmlns:p14="http://schemas.microsoft.com/office/powerpoint/2010/main" val="20619069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THE HYPOTHESIS:  </a:t>
            </a:r>
            <a:br>
              <a:rPr lang="en-US" dirty="0"/>
            </a:br>
            <a:r>
              <a:rPr lang="en-US" dirty="0"/>
              <a:t>MAKING OBSERVATIONS 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BY OBSERVING AND COLLECTING DATA , A SCIENTIST IS ABLE TO PROVE OR DISPROVE HIS/HER HYPOTHESIS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REMEMBER THAT OBSERVATIONS USE ALL OF THE SENSES AND NOT JUST SIGHT.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SOME OBSERVATIONS MUST BE MADE INDIRECTLY!</a:t>
            </a:r>
          </a:p>
        </p:txBody>
      </p:sp>
    </p:spTree>
    <p:extLst>
      <p:ext uri="{BB962C8B-B14F-4D97-AF65-F5344CB8AC3E}">
        <p14:creationId xmlns:p14="http://schemas.microsoft.com/office/powerpoint/2010/main" val="40183374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THE HYPOTHESIS:</a:t>
            </a:r>
            <a:br>
              <a:rPr lang="en-US" dirty="0"/>
            </a:br>
            <a:r>
              <a:rPr lang="en-US" dirty="0"/>
              <a:t>KEEPING ACCURATE RECORDS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THE DO NOT’S</a:t>
            </a:r>
          </a:p>
          <a:p>
            <a:r>
              <a:rPr lang="en-US" dirty="0"/>
              <a:t>DO NOT HAVE EXPECTATIONS</a:t>
            </a:r>
          </a:p>
          <a:p>
            <a:r>
              <a:rPr lang="en-US" dirty="0"/>
              <a:t>DO NOT GIVE OPINIONS</a:t>
            </a:r>
          </a:p>
          <a:p>
            <a:r>
              <a:rPr lang="en-US" dirty="0"/>
              <a:t>DO NOT TRY TO PROVE YOUR HYPOTHESIS RIGHT BY MANIPULATING HIDING DATA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THE DO’S </a:t>
            </a:r>
          </a:p>
          <a:p>
            <a:r>
              <a:rPr lang="en-US" dirty="0"/>
              <a:t>DO KEEP CLEAR, ACCURATE, AND HONEST RECORDS</a:t>
            </a:r>
          </a:p>
          <a:p>
            <a:r>
              <a:rPr lang="en-US" dirty="0"/>
              <a:t>DO PRESENT FINDINGS BASED ON SCIENTIFIC DATA</a:t>
            </a:r>
          </a:p>
          <a:p>
            <a:r>
              <a:rPr lang="en-US" dirty="0"/>
              <a:t>DO REPEAT YOUR EXPERIMENT SEVERAL TIMES (IF POSSIBLE) AND TRY TO DISPROVE YOUR RESULTS</a:t>
            </a:r>
          </a:p>
        </p:txBody>
      </p:sp>
    </p:spTree>
    <p:extLst>
      <p:ext uri="{BB962C8B-B14F-4D97-AF65-F5344CB8AC3E}">
        <p14:creationId xmlns:p14="http://schemas.microsoft.com/office/powerpoint/2010/main" val="1472329709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8D4585"/>
      </a:dk2>
      <a:lt2>
        <a:srgbClr val="E7E6E6"/>
      </a:lt2>
      <a:accent1>
        <a:srgbClr val="F35AE6"/>
      </a:accent1>
      <a:accent2>
        <a:srgbClr val="FC5283"/>
      </a:accent2>
      <a:accent3>
        <a:srgbClr val="F67C64"/>
      </a:accent3>
      <a:accent4>
        <a:srgbClr val="F89F65"/>
      </a:accent4>
      <a:accent5>
        <a:srgbClr val="55C6BA"/>
      </a:accent5>
      <a:accent6>
        <a:srgbClr val="84A3FD"/>
      </a:accent6>
      <a:hlink>
        <a:srgbClr val="6ED4F6"/>
      </a:hlink>
      <a:folHlink>
        <a:srgbClr val="9FECFC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106000"/>
                <a:satMod val="220000"/>
                <a:lumMod val="140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69000"/>
                <a:hueMod val="88000"/>
                <a:satMod val="16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7D30EEFE-7128-4DE5-8A0D-8D4EF32CB0A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144</TotalTime>
  <Words>755</Words>
  <Application>Microsoft Office PowerPoint</Application>
  <PresentationFormat>Widescreen</PresentationFormat>
  <Paragraphs>95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Trebuchet MS</vt:lpstr>
      <vt:lpstr>Berlin</vt:lpstr>
      <vt:lpstr>SCIENTIFIC METHOD</vt:lpstr>
      <vt:lpstr>WHAT IS THE SCIENTIFIC METHOD</vt:lpstr>
      <vt:lpstr>ASK A QUESTION ???????</vt:lpstr>
      <vt:lpstr>MS. AYERS’ QUESTION</vt:lpstr>
      <vt:lpstr>FORMING A HYPOTHESIS</vt:lpstr>
      <vt:lpstr>TEST THE HYPOTHESIS</vt:lpstr>
      <vt:lpstr>TESTING THE HYPOTHESIS:   CONTROLLED EXPERIMENT </vt:lpstr>
      <vt:lpstr>TESTING THE HYPOTHESIS:   MAKING OBSERVATIONS </vt:lpstr>
      <vt:lpstr>TESTING THE HYPOTHESIS: KEEPING ACCURATE RECORDS</vt:lpstr>
      <vt:lpstr>WHAT WILL BE OBSERVED</vt:lpstr>
      <vt:lpstr>BANANAS ARE READY FOR TESTING</vt:lpstr>
      <vt:lpstr>DAY 2:  OBSERVATIONS</vt:lpstr>
      <vt:lpstr>DAY 1:  OBSERVATIONS</vt:lpstr>
      <vt:lpstr>DAY 3:  OBSERVATIONS</vt:lpstr>
      <vt:lpstr>DAY 4:  OBSERVATIONS</vt:lpstr>
      <vt:lpstr>DAY 5:  OBSERVATIONS</vt:lpstr>
      <vt:lpstr>ANALYZE THE RESULTS</vt:lpstr>
      <vt:lpstr>DRAW A CONCLUSION</vt:lpstr>
      <vt:lpstr>BANANA EXPERIMENT</vt:lpstr>
      <vt:lpstr>COMMUNICATE THE RESULTS</vt:lpstr>
      <vt:lpstr>NOW IT’S YOUR TURN….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METHOD</dc:title>
  <dc:creator>Regan</dc:creator>
  <cp:lastModifiedBy>Regan</cp:lastModifiedBy>
  <cp:revision>18</cp:revision>
  <dcterms:created xsi:type="dcterms:W3CDTF">2017-07-08T23:14:29Z</dcterms:created>
  <dcterms:modified xsi:type="dcterms:W3CDTF">2017-07-09T01:39:13Z</dcterms:modified>
</cp:coreProperties>
</file>